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68" r:id="rId4"/>
    <p:sldId id="269" r:id="rId5"/>
    <p:sldId id="259" r:id="rId6"/>
    <p:sldId id="260" r:id="rId7"/>
    <p:sldId id="262" r:id="rId8"/>
    <p:sldId id="270" r:id="rId9"/>
    <p:sldId id="263" r:id="rId10"/>
    <p:sldId id="264" r:id="rId11"/>
    <p:sldId id="271" r:id="rId12"/>
    <p:sldId id="266" r:id="rId13"/>
    <p:sldId id="261" r:id="rId14"/>
    <p:sldId id="25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1538-2C28-4DE4-8BE3-D87A7FCA1B5B}" type="datetimeFigureOut">
              <a:rPr lang="ru-RU" smtClean="0"/>
              <a:pPr/>
              <a:t>19.01.2015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770AF-A785-4531-9BA4-2EF409FF4E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671240"/>
      </p:ext>
    </p:extLst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1538-2C28-4DE4-8BE3-D87A7FCA1B5B}" type="datetimeFigureOut">
              <a:rPr lang="ru-RU" smtClean="0"/>
              <a:pPr/>
              <a:t>19.01.2015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770AF-A785-4531-9BA4-2EF409FF4E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5338988"/>
      </p:ext>
    </p:extLst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1538-2C28-4DE4-8BE3-D87A7FCA1B5B}" type="datetimeFigureOut">
              <a:rPr lang="ru-RU" smtClean="0"/>
              <a:pPr/>
              <a:t>19.01.2015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770AF-A785-4531-9BA4-2EF409FF4E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2731702"/>
      </p:ext>
    </p:extLst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1538-2C28-4DE4-8BE3-D87A7FCA1B5B}" type="datetimeFigureOut">
              <a:rPr lang="ru-RU" smtClean="0"/>
              <a:pPr/>
              <a:t>19.01.2015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770AF-A785-4531-9BA4-2EF409FF4E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0431680"/>
      </p:ext>
    </p:extLst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1538-2C28-4DE4-8BE3-D87A7FCA1B5B}" type="datetimeFigureOut">
              <a:rPr lang="ru-RU" smtClean="0"/>
              <a:pPr/>
              <a:t>19.01.2015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770AF-A785-4531-9BA4-2EF409FF4E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9822065"/>
      </p:ext>
    </p:extLst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1538-2C28-4DE4-8BE3-D87A7FCA1B5B}" type="datetimeFigureOut">
              <a:rPr lang="ru-RU" smtClean="0"/>
              <a:pPr/>
              <a:t>19.01.2015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770AF-A785-4531-9BA4-2EF409FF4E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99482856"/>
      </p:ext>
    </p:extLst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1538-2C28-4DE4-8BE3-D87A7FCA1B5B}" type="datetimeFigureOut">
              <a:rPr lang="ru-RU" smtClean="0"/>
              <a:pPr/>
              <a:t>19.01.2015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770AF-A785-4531-9BA4-2EF409FF4E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0907561"/>
      </p:ext>
    </p:extLst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1538-2C28-4DE4-8BE3-D87A7FCA1B5B}" type="datetimeFigureOut">
              <a:rPr lang="ru-RU" smtClean="0"/>
              <a:pPr/>
              <a:t>19.01.2015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770AF-A785-4531-9BA4-2EF409FF4E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87626803"/>
      </p:ext>
    </p:extLst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1538-2C28-4DE4-8BE3-D87A7FCA1B5B}" type="datetimeFigureOut">
              <a:rPr lang="ru-RU" smtClean="0"/>
              <a:pPr/>
              <a:t>19.01.2015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770AF-A785-4531-9BA4-2EF409FF4E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6690922"/>
      </p:ext>
    </p:extLst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1538-2C28-4DE4-8BE3-D87A7FCA1B5B}" type="datetimeFigureOut">
              <a:rPr lang="ru-RU" smtClean="0"/>
              <a:pPr/>
              <a:t>19.01.2015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770AF-A785-4531-9BA4-2EF409FF4E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2005075"/>
      </p:ext>
    </p:extLst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1538-2C28-4DE4-8BE3-D87A7FCA1B5B}" type="datetimeFigureOut">
              <a:rPr lang="ru-RU" smtClean="0"/>
              <a:pPr/>
              <a:t>19.01.2015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770AF-A785-4531-9BA4-2EF409FF4E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3338713"/>
      </p:ext>
    </p:extLst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91538-2C28-4DE4-8BE3-D87A7FCA1B5B}" type="datetimeFigureOut">
              <a:rPr lang="ru-RU" smtClean="0"/>
              <a:pPr/>
              <a:t>19.01.2015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770AF-A785-4531-9BA4-2EF409FF4E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4652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547"/>
          <a:stretch/>
        </p:blipFill>
        <p:spPr bwMode="auto">
          <a:xfrm>
            <a:off x="0" y="0"/>
            <a:ext cx="9037716" cy="68342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88640"/>
            <a:ext cx="86209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428604"/>
            <a:ext cx="80904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КҮҢЕЛЛӘРДӘ  СУГЫШ  ЯРАСЫ</a:t>
            </a:r>
            <a:endParaRPr lang="ru-RU" sz="4000" b="1" i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Бөек  Ватан  сугышында илебез  азатлыгы  өчен  яу  кырында  көрәшкән, тылда  Җиңү  көнен  якынайтуга  зур  өлеш  керткән   ветеран  хатын-кызларга   багышлана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456577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092" y="23710"/>
            <a:ext cx="9037716" cy="68342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0648"/>
            <a:ext cx="3653780" cy="27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057" y="3440855"/>
            <a:ext cx="4075713" cy="2637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84" y="399141"/>
            <a:ext cx="4236442" cy="2310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3212975"/>
            <a:ext cx="41044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Халкыбыз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Бөек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Җиңүгә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ышаныч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яшәде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көрәште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463512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092" y="23710"/>
            <a:ext cx="9037716" cy="68342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14282" y="571480"/>
            <a:ext cx="4124338" cy="58572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357686" y="785794"/>
            <a:ext cx="414340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Palatino Linotype" pitchFamily="18" charset="0"/>
              </a:rPr>
              <a:t>Йөзегезне  җыерчыклар  баскан</a:t>
            </a:r>
            <a:r>
              <a:rPr lang="ru-RU" b="1" dirty="0" smtClean="0">
                <a:latin typeface="Palatino Linotype" pitchFamily="18" charset="0"/>
              </a:rPr>
              <a:t>,</a:t>
            </a:r>
          </a:p>
          <a:p>
            <a:r>
              <a:rPr lang="tt-RU" b="1" dirty="0" smtClean="0">
                <a:latin typeface="Palatino Linotype" pitchFamily="18" charset="0"/>
              </a:rPr>
              <a:t>Чәчегезне  күптән  чал  төшкән.</a:t>
            </a:r>
          </a:p>
          <a:p>
            <a:r>
              <a:rPr lang="tt-RU" b="1" dirty="0" smtClean="0">
                <a:latin typeface="Palatino Linotype" pitchFamily="18" charset="0"/>
              </a:rPr>
              <a:t>Күзләрегез  карый  моңсуланып,</a:t>
            </a:r>
          </a:p>
          <a:p>
            <a:r>
              <a:rPr lang="tt-RU" b="1" dirty="0" smtClean="0">
                <a:latin typeface="Palatino Linotype" pitchFamily="18" charset="0"/>
              </a:rPr>
              <a:t>Алар  сөйли  күпне,  ишетәм.</a:t>
            </a:r>
          </a:p>
          <a:p>
            <a:endParaRPr lang="tt-RU" b="1" dirty="0" smtClean="0">
              <a:latin typeface="Palatino Linotype" pitchFamily="18" charset="0"/>
            </a:endParaRPr>
          </a:p>
          <a:p>
            <a:r>
              <a:rPr lang="tt-RU" b="1" dirty="0" smtClean="0">
                <a:latin typeface="Palatino Linotype" pitchFamily="18" charset="0"/>
              </a:rPr>
              <a:t>Сөйли  алар  зәһәр  салкыннарда</a:t>
            </a:r>
          </a:p>
          <a:p>
            <a:r>
              <a:rPr lang="tt-RU" b="1" dirty="0" smtClean="0">
                <a:latin typeface="Palatino Linotype" pitchFamily="18" charset="0"/>
              </a:rPr>
              <a:t>Арыш-бодай  сугып  йөргәнне.</a:t>
            </a:r>
          </a:p>
          <a:p>
            <a:r>
              <a:rPr lang="tt-RU" b="1" dirty="0" smtClean="0">
                <a:latin typeface="Palatino Linotype" pitchFamily="18" charset="0"/>
              </a:rPr>
              <a:t>Кар  эрүгә  черек  бәрәңге  эзләп,</a:t>
            </a:r>
          </a:p>
          <a:p>
            <a:r>
              <a:rPr lang="tt-RU" b="1" dirty="0" smtClean="0">
                <a:latin typeface="Palatino Linotype" pitchFamily="18" charset="0"/>
              </a:rPr>
              <a:t>Бата-чума  газап  чиккәнне.</a:t>
            </a:r>
          </a:p>
          <a:p>
            <a:endParaRPr lang="tt-RU" b="1" dirty="0" smtClean="0">
              <a:latin typeface="Palatino Linotype" pitchFamily="18" charset="0"/>
            </a:endParaRPr>
          </a:p>
          <a:p>
            <a:r>
              <a:rPr lang="tt-RU" b="1" dirty="0" smtClean="0">
                <a:latin typeface="Palatino Linotype" pitchFamily="18" charset="0"/>
              </a:rPr>
              <a:t>Ул  дәһшәтле  сугыш башланганда</a:t>
            </a:r>
          </a:p>
          <a:p>
            <a:r>
              <a:rPr lang="tt-RU" b="1" dirty="0" smtClean="0">
                <a:latin typeface="Palatino Linotype" pitchFamily="18" charset="0"/>
              </a:rPr>
              <a:t>15 яшьтә  генә  булгансыз.</a:t>
            </a:r>
          </a:p>
          <a:p>
            <a:r>
              <a:rPr lang="tt-RU" b="1" dirty="0" smtClean="0">
                <a:latin typeface="Palatino Linotype" pitchFamily="18" charset="0"/>
              </a:rPr>
              <a:t>Ач-ялангач, аяк  сузмас  өчен</a:t>
            </a:r>
          </a:p>
          <a:p>
            <a:r>
              <a:rPr lang="tt-RU" b="1" dirty="0" smtClean="0">
                <a:latin typeface="Palatino Linotype" pitchFamily="18" charset="0"/>
              </a:rPr>
              <a:t>Көч җитмәстәйне эшләгәнсез.</a:t>
            </a:r>
          </a:p>
          <a:p>
            <a:endParaRPr lang="tt-RU" b="1" dirty="0" smtClean="0">
              <a:latin typeface="Palatino Linotype" pitchFamily="18" charset="0"/>
            </a:endParaRPr>
          </a:p>
          <a:p>
            <a:r>
              <a:rPr lang="tt-RU" b="1" dirty="0" smtClean="0">
                <a:latin typeface="Palatino Linotype" pitchFamily="18" charset="0"/>
              </a:rPr>
              <a:t>Җимерек  ил,  сугыш җәрәхәте</a:t>
            </a:r>
          </a:p>
          <a:p>
            <a:r>
              <a:rPr lang="tt-RU" b="1" dirty="0" smtClean="0">
                <a:latin typeface="Palatino Linotype" pitchFamily="18" charset="0"/>
              </a:rPr>
              <a:t>Яш</a:t>
            </a:r>
            <a:r>
              <a:rPr lang="ru-RU" b="1" dirty="0" err="1" smtClean="0">
                <a:latin typeface="Palatino Linotype" pitchFamily="18" charset="0"/>
              </a:rPr>
              <a:t>ьлегеңә  юлдаш</a:t>
            </a:r>
            <a:r>
              <a:rPr lang="ru-RU" b="1" dirty="0" smtClean="0">
                <a:latin typeface="Palatino Linotype" pitchFamily="18" charset="0"/>
              </a:rPr>
              <a:t>  </a:t>
            </a:r>
            <a:r>
              <a:rPr lang="ru-RU" b="1" dirty="0" err="1" smtClean="0">
                <a:latin typeface="Palatino Linotype" pitchFamily="18" charset="0"/>
              </a:rPr>
              <a:t>булдылар</a:t>
            </a:r>
            <a:r>
              <a:rPr lang="ru-RU" b="1" dirty="0" smtClean="0">
                <a:latin typeface="Palatino Linotype" pitchFamily="18" charset="0"/>
              </a:rPr>
              <a:t>.</a:t>
            </a:r>
          </a:p>
          <a:p>
            <a:r>
              <a:rPr lang="tt-RU" b="1" dirty="0" smtClean="0">
                <a:latin typeface="Palatino Linotype" pitchFamily="18" charset="0"/>
              </a:rPr>
              <a:t>Киеренке  хезмәт, ятимле  әчесе</a:t>
            </a:r>
          </a:p>
          <a:p>
            <a:r>
              <a:rPr lang="tt-RU" b="1" dirty="0" smtClean="0">
                <a:latin typeface="Palatino Linotype" pitchFamily="18" charset="0"/>
              </a:rPr>
              <a:t>Олыгача  озата бардылар.</a:t>
            </a:r>
          </a:p>
          <a:p>
            <a:endParaRPr lang="tt-RU" dirty="0" smtClean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00100" y="214290"/>
            <a:ext cx="835824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t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                             ЗӘЙТҮНӘ АПА!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037716" cy="68342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14290"/>
            <a:ext cx="3143240" cy="29423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839958"/>
            <a:ext cx="5223145" cy="36263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7636" y="416527"/>
            <a:ext cx="554555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Җиңү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килде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җирне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нурга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күмеп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Шатлык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күзне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чылатып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Килде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горур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күкрәкләрдә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Орден-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медальләрне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чыңлатып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3500438"/>
            <a:ext cx="3076207" cy="29384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51094551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037716" cy="68342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107" y="214290"/>
            <a:ext cx="911089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Сугыш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инде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күптән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бетте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Окоплар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инде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җир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тигезләнделәр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аларны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яшел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чирәм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каплап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китте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фронт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юллары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урынында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шәһәрләр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авыллар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барлыкка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килде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блиндажлар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чәчәкләр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капланды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Тик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сугыш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хатирәләре</a:t>
            </a:r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онытылмыйлар</a:t>
            </a:r>
            <a:r>
              <a:rPr lang="ru-RU" sz="2400" b="1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i="1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342" y="2996952"/>
            <a:ext cx="3984104" cy="2651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-3071866" y="2428868"/>
            <a:ext cx="10524035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altLang="ja-JP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                                                                        </a:t>
            </a:r>
            <a:r>
              <a:rPr kumimoji="0" lang="tt-RU" altLang="ja-JP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Palatino Linotype" pitchFamily="18" charset="0"/>
                <a:ea typeface="MS Mincho" pitchFamily="49" charset="-128"/>
                <a:cs typeface="Times New Roman" pitchFamily="18" charset="0"/>
              </a:rPr>
              <a:t>Сугыш чорындагы хатыннарның</a:t>
            </a:r>
            <a:endParaRPr kumimoji="0" lang="ru-RU" altLang="ja-JP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altLang="ja-JP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Palatino Linotype" pitchFamily="18" charset="0"/>
                <a:ea typeface="MS Mincho" pitchFamily="49" charset="-128"/>
                <a:cs typeface="Times New Roman" pitchFamily="18" charset="0"/>
              </a:rPr>
              <a:t>                                                   Исемнәрен ташка нык уеп,</a:t>
            </a:r>
            <a:endParaRPr kumimoji="0" lang="ru-RU" altLang="ja-JP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altLang="ja-JP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Palatino Linotype" pitchFamily="18" charset="0"/>
                <a:ea typeface="MS Mincho" pitchFamily="49" charset="-128"/>
                <a:cs typeface="Times New Roman" pitchFamily="18" charset="0"/>
              </a:rPr>
              <a:t>                                                   Кулдан килсә әгәр бронзадан</a:t>
            </a:r>
            <a:endParaRPr kumimoji="0" lang="ru-RU" altLang="ja-JP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altLang="ja-JP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Palatino Linotype" pitchFamily="18" charset="0"/>
                <a:ea typeface="MS Mincho" pitchFamily="49" charset="-128"/>
                <a:cs typeface="Times New Roman" pitchFamily="18" charset="0"/>
              </a:rPr>
              <a:t>                                                   Һәйкәл куяр идем мин коеп.</a:t>
            </a:r>
            <a:endParaRPr kumimoji="0" lang="ru-RU" altLang="ja-JP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altLang="ja-JP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Palatino Linotype" pitchFamily="18" charset="0"/>
                <a:ea typeface="MS Mincho" pitchFamily="49" charset="-128"/>
                <a:cs typeface="Times New Roman" pitchFamily="18" charset="0"/>
              </a:rPr>
              <a:t>                                                   Һәйкәл кояр идем, куяр идем,</a:t>
            </a:r>
            <a:endParaRPr kumimoji="0" lang="ru-RU" altLang="ja-JP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altLang="ja-JP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Palatino Linotype" pitchFamily="18" charset="0"/>
                <a:ea typeface="MS Mincho" pitchFamily="49" charset="-128"/>
                <a:cs typeface="Times New Roman" pitchFamily="18" charset="0"/>
              </a:rPr>
              <a:t>                                                   Авылыбызның иң-иң түренә.</a:t>
            </a:r>
            <a:endParaRPr kumimoji="0" lang="ru-RU" altLang="ja-JP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altLang="ja-JP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Palatino Linotype" pitchFamily="18" charset="0"/>
                <a:ea typeface="MS Mincho" pitchFamily="49" charset="-128"/>
                <a:cs typeface="Times New Roman" pitchFamily="18" charset="0"/>
              </a:rPr>
              <a:t>                                                   Матур көннәремдә,  кайгым барда                                         </a:t>
            </a:r>
            <a:endParaRPr kumimoji="0" lang="ru-RU" altLang="ja-JP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altLang="ja-JP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Palatino Linotype" pitchFamily="18" charset="0"/>
                <a:ea typeface="MS Mincho" pitchFamily="49" charset="-128"/>
                <a:cs typeface="Times New Roman" pitchFamily="18" charset="0"/>
              </a:rPr>
              <a:t>                                                   Килер өчен һәрчак бирегә.                                                      </a:t>
            </a:r>
            <a:endParaRPr kumimoji="0" lang="ru-RU" altLang="ja-JP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altLang="ja-JP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Palatino Linotype" pitchFamily="18" charset="0"/>
                <a:ea typeface="MS Mincho" pitchFamily="49" charset="-128"/>
                <a:cs typeface="Times New Roman" pitchFamily="18" charset="0"/>
              </a:rPr>
              <a:t>                                                   Килеп йөрер идем шул һәйкәлгә</a:t>
            </a:r>
            <a:endParaRPr kumimoji="0" lang="ru-RU" altLang="ja-JP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altLang="ja-JP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Palatino Linotype" pitchFamily="18" charset="0"/>
                <a:ea typeface="MS Mincho" pitchFamily="49" charset="-128"/>
                <a:cs typeface="Times New Roman" pitchFamily="18" charset="0"/>
              </a:rPr>
              <a:t>                                                   Батырлыкны кабат күрергә.</a:t>
            </a:r>
            <a:endParaRPr kumimoji="0" lang="ru-RU" altLang="ja-JP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altLang="ja-JP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Palatino Linotype" pitchFamily="18" charset="0"/>
                <a:ea typeface="MS Mincho" pitchFamily="49" charset="-128"/>
                <a:cs typeface="Times New Roman" pitchFamily="18" charset="0"/>
              </a:rPr>
              <a:t>                                                   Өйрәнергә тормыш авырлыгын</a:t>
            </a:r>
            <a:endParaRPr kumimoji="0" lang="ru-RU" altLang="ja-JP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altLang="ja-JP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Palatino Linotype" pitchFamily="18" charset="0"/>
                <a:ea typeface="MS Mincho" pitchFamily="49" charset="-128"/>
                <a:cs typeface="Times New Roman" pitchFamily="18" charset="0"/>
              </a:rPr>
              <a:t>                                                   Алар кебек җиңә белергә.</a:t>
            </a:r>
            <a:endParaRPr kumimoji="0" lang="tt-RU" altLang="ja-JP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2364632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177" y="1"/>
            <a:ext cx="9037716" cy="68342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14346" y="357166"/>
            <a:ext cx="820891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3200" b="1" i="1" dirty="0" smtClean="0">
                <a:solidFill>
                  <a:srgbClr val="FF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ТЫНЫЧ ЯШИК!</a:t>
            </a:r>
          </a:p>
          <a:p>
            <a:r>
              <a:rPr lang="tt-RU" sz="2000" b="1" dirty="0" smtClean="0">
                <a:solidFill>
                  <a:srgbClr val="C00000"/>
                </a:solidFill>
                <a:latin typeface="Palatino Linotype" pitchFamily="18" charset="0"/>
              </a:rPr>
              <a:t>               </a:t>
            </a:r>
            <a:r>
              <a:rPr lang="tt-RU" sz="2000" b="1" dirty="0" smtClean="0">
                <a:latin typeface="Palatino Linotype" pitchFamily="18" charset="0"/>
              </a:rPr>
              <a:t>Һәр көн алсу таңнар атсын,</a:t>
            </a:r>
            <a:endParaRPr lang="ru-RU" sz="2000" b="1" dirty="0" smtClean="0">
              <a:latin typeface="Palatino Linotype" pitchFamily="18" charset="0"/>
            </a:endParaRPr>
          </a:p>
          <a:p>
            <a:r>
              <a:rPr lang="ru-RU" sz="2000" b="1" dirty="0" smtClean="0">
                <a:latin typeface="Palatino Linotype" pitchFamily="18" charset="0"/>
              </a:rPr>
              <a:t>               </a:t>
            </a:r>
            <a:r>
              <a:rPr lang="tt-RU" sz="2000" b="1" dirty="0" smtClean="0">
                <a:latin typeface="Palatino Linotype" pitchFamily="18" charset="0"/>
              </a:rPr>
              <a:t>Күңелне куандырып.</a:t>
            </a:r>
            <a:endParaRPr lang="ru-RU" sz="2000" b="1" dirty="0" smtClean="0">
              <a:latin typeface="Palatino Linotype" pitchFamily="18" charset="0"/>
            </a:endParaRPr>
          </a:p>
          <a:p>
            <a:r>
              <a:rPr lang="tt-RU" sz="2000" b="1" dirty="0" smtClean="0">
                <a:latin typeface="Palatino Linotype" pitchFamily="18" charset="0"/>
              </a:rPr>
              <a:t>	 Таңнарда кошлар сайрасын,</a:t>
            </a:r>
            <a:endParaRPr lang="ru-RU" sz="2000" b="1" dirty="0" smtClean="0">
              <a:latin typeface="Palatino Linotype" pitchFamily="18" charset="0"/>
            </a:endParaRPr>
          </a:p>
          <a:p>
            <a:r>
              <a:rPr lang="tt-RU" sz="2000" b="1" dirty="0" smtClean="0">
                <a:latin typeface="Palatino Linotype" pitchFamily="18" charset="0"/>
              </a:rPr>
              <a:t>	 Бар җиһанга кушылып.</a:t>
            </a:r>
            <a:endParaRPr lang="ru-RU" sz="2000" b="1" dirty="0" smtClean="0">
              <a:latin typeface="Palatino Linotype" pitchFamily="18" charset="0"/>
            </a:endParaRPr>
          </a:p>
          <a:p>
            <a:r>
              <a:rPr lang="tt-RU" sz="2000" b="1" dirty="0" smtClean="0">
                <a:latin typeface="Palatino Linotype" pitchFamily="18" charset="0"/>
              </a:rPr>
              <a:t>	Сугыш уты җирдә кабынмасын,</a:t>
            </a:r>
            <a:endParaRPr lang="ru-RU" sz="2000" b="1" dirty="0" smtClean="0">
              <a:latin typeface="Palatino Linotype" pitchFamily="18" charset="0"/>
            </a:endParaRPr>
          </a:p>
          <a:p>
            <a:r>
              <a:rPr lang="tt-RU" sz="2000" b="1" dirty="0" smtClean="0">
                <a:latin typeface="Palatino Linotype" pitchFamily="18" charset="0"/>
              </a:rPr>
              <a:t>	Гөрләп үссен игеннәр.</a:t>
            </a:r>
            <a:endParaRPr lang="ru-RU" sz="2000" b="1" dirty="0" smtClean="0">
              <a:latin typeface="Palatino Linotype" pitchFamily="18" charset="0"/>
            </a:endParaRPr>
          </a:p>
          <a:p>
            <a:r>
              <a:rPr lang="tt-RU" sz="2000" b="1" dirty="0" smtClean="0">
                <a:latin typeface="Palatino Linotype" pitchFamily="18" charset="0"/>
              </a:rPr>
              <a:t>	Матур тормыш өчен көрәш барсын,</a:t>
            </a:r>
            <a:endParaRPr lang="ru-RU" sz="2000" b="1" dirty="0" smtClean="0">
              <a:latin typeface="Palatino Linotype" pitchFamily="18" charset="0"/>
            </a:endParaRPr>
          </a:p>
          <a:p>
            <a:r>
              <a:rPr lang="tt-RU" sz="2000" b="1" dirty="0" smtClean="0">
                <a:latin typeface="Palatino Linotype" pitchFamily="18" charset="0"/>
              </a:rPr>
              <a:t>	Ишәймәсен гарип – ятимнәр.</a:t>
            </a:r>
            <a:endParaRPr lang="ru-RU" sz="2000" b="1" dirty="0" smtClean="0">
              <a:latin typeface="Palatino Linotype" pitchFamily="18" charset="0"/>
            </a:endParaRPr>
          </a:p>
          <a:p>
            <a:r>
              <a:rPr lang="tt-RU" sz="2000" b="1" dirty="0" smtClean="0">
                <a:latin typeface="Palatino Linotype" pitchFamily="18" charset="0"/>
              </a:rPr>
              <a:t>	Хушлашырга вакыт җитте,</a:t>
            </a:r>
            <a:endParaRPr lang="ru-RU" sz="2000" b="1" dirty="0" smtClean="0">
              <a:latin typeface="Palatino Linotype" pitchFamily="18" charset="0"/>
            </a:endParaRPr>
          </a:p>
          <a:p>
            <a:r>
              <a:rPr lang="tt-RU" sz="2000" b="1" dirty="0" smtClean="0">
                <a:latin typeface="Palatino Linotype" pitchFamily="18" charset="0"/>
              </a:rPr>
              <a:t>	Тәмамланды кичәбез.</a:t>
            </a:r>
            <a:endParaRPr lang="ru-RU" sz="2000" b="1" dirty="0" smtClean="0">
              <a:latin typeface="Palatino Linotype" pitchFamily="18" charset="0"/>
            </a:endParaRPr>
          </a:p>
          <a:p>
            <a:r>
              <a:rPr lang="tt-RU" sz="2000" b="1" dirty="0" smtClean="0">
                <a:latin typeface="Palatino Linotype" pitchFamily="18" charset="0"/>
              </a:rPr>
              <a:t>	Мондый бәйрәмнәр еш булыр</a:t>
            </a:r>
            <a:endParaRPr lang="ru-RU" sz="2000" b="1" dirty="0" smtClean="0">
              <a:latin typeface="Palatino Linotype" pitchFamily="18" charset="0"/>
            </a:endParaRPr>
          </a:p>
          <a:p>
            <a:r>
              <a:rPr lang="tt-RU" sz="2000" b="1" dirty="0" smtClean="0">
                <a:latin typeface="Palatino Linotype" pitchFamily="18" charset="0"/>
              </a:rPr>
              <a:t>	Сез бик теләп килсәгез.</a:t>
            </a:r>
            <a:endParaRPr lang="ru-RU" sz="2000" b="1" dirty="0" smtClean="0">
              <a:latin typeface="Palatino Linotype" pitchFamily="18" charset="0"/>
            </a:endParaRPr>
          </a:p>
          <a:p>
            <a:r>
              <a:rPr lang="tt-RU" sz="2000" b="1" dirty="0" smtClean="0">
                <a:latin typeface="Palatino Linotype" pitchFamily="18" charset="0"/>
              </a:rPr>
              <a:t>	Бүгенгенең гүзәл бер мизгеле</a:t>
            </a:r>
            <a:endParaRPr lang="ru-RU" sz="2000" b="1" dirty="0" smtClean="0">
              <a:latin typeface="Palatino Linotype" pitchFamily="18" charset="0"/>
            </a:endParaRPr>
          </a:p>
          <a:p>
            <a:r>
              <a:rPr lang="tt-RU" sz="2000" b="1" dirty="0" smtClean="0">
                <a:latin typeface="Palatino Linotype" pitchFamily="18" charset="0"/>
              </a:rPr>
              <a:t>	Күңелләрдә калсын уелып.</a:t>
            </a:r>
            <a:endParaRPr lang="ru-RU" sz="2000" b="1" dirty="0" smtClean="0">
              <a:latin typeface="Palatino Linotype" pitchFamily="18" charset="0"/>
            </a:endParaRPr>
          </a:p>
          <a:p>
            <a:r>
              <a:rPr lang="tt-RU" sz="2000" b="1" dirty="0" smtClean="0">
                <a:latin typeface="Palatino Linotype" pitchFamily="18" charset="0"/>
              </a:rPr>
              <a:t>	Соңгы кабат булмас язган булса,</a:t>
            </a:r>
            <a:endParaRPr lang="ru-RU" sz="2000" b="1" dirty="0" smtClean="0">
              <a:latin typeface="Palatino Linotype" pitchFamily="18" charset="0"/>
            </a:endParaRPr>
          </a:p>
          <a:p>
            <a:r>
              <a:rPr lang="tt-RU" sz="2000" b="1" dirty="0" smtClean="0">
                <a:latin typeface="Palatino Linotype" pitchFamily="18" charset="0"/>
              </a:rPr>
              <a:t>	Гөрләшербез кабат җыелып.</a:t>
            </a:r>
            <a:endParaRPr lang="tt-RU" sz="2000" b="1" i="1" dirty="0">
              <a:effectLst/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D:\Школа\Фотографии\Разное\Митинг\S10530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214290"/>
            <a:ext cx="3629040" cy="2749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62588087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65214" cy="6930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1"/>
            <a:ext cx="8715404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altLang="ru-RU" sz="4800" b="1" dirty="0" smtClean="0">
                <a:solidFill>
                  <a:srgbClr val="FF0066"/>
                </a:solidFill>
                <a:latin typeface="Sylfaen" pitchFamily="18" charset="0"/>
                <a:cs typeface="Times New Roman" panose="02020603050405020304" pitchFamily="18" charset="0"/>
              </a:rPr>
              <a:t>Фронтовик хатын-кызлар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altLang="ru-RU" sz="2800" b="1" dirty="0" smtClean="0">
                <a:solidFill>
                  <a:schemeClr val="tx2"/>
                </a:solidFill>
                <a:latin typeface="Sylfaen" pitchFamily="18" charset="0"/>
                <a:cs typeface="Times New Roman" panose="02020603050405020304" pitchFamily="18" charset="0"/>
              </a:rPr>
              <a:t>Җиңү  көнен  якынайтуга  зур  өлешен  керткән зенитчы  солдаткалар  – Маһикамал  апа  Фазылова,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tt-RU" altLang="ru-RU" sz="2800" b="1" dirty="0" smtClean="0">
              <a:solidFill>
                <a:schemeClr val="tx2"/>
              </a:solidFill>
              <a:latin typeface="Sylfaen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tt-RU" altLang="ru-RU" sz="2800" b="1" dirty="0" smtClean="0">
              <a:solidFill>
                <a:schemeClr val="tx2"/>
              </a:solidFill>
              <a:latin typeface="Sylfaen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tt-RU" altLang="ru-RU" sz="2800" b="1" dirty="0" smtClean="0">
              <a:solidFill>
                <a:schemeClr val="tx2"/>
              </a:solidFill>
              <a:latin typeface="Sylfaen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t-RU" altLang="ru-RU" sz="2800" b="1" dirty="0" smtClean="0">
              <a:solidFill>
                <a:schemeClr val="tx2"/>
              </a:solidFill>
              <a:latin typeface="Sylfaen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tt-RU" altLang="ru-RU" sz="2800" b="1" dirty="0" smtClean="0">
              <a:solidFill>
                <a:schemeClr val="tx2"/>
              </a:solidFill>
              <a:latin typeface="Sylfaen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tt-RU" altLang="ru-RU" sz="2800" b="1" dirty="0" smtClean="0">
              <a:solidFill>
                <a:schemeClr val="tx2"/>
              </a:solidFill>
              <a:latin typeface="Sylfaen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tt-RU" altLang="ru-RU" sz="2800" b="1" dirty="0" smtClean="0">
              <a:solidFill>
                <a:schemeClr val="tx2"/>
              </a:solidFill>
              <a:latin typeface="Sylfaen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tt-RU" altLang="ru-RU" sz="2800" b="1" dirty="0" smtClean="0">
              <a:solidFill>
                <a:schemeClr val="tx2"/>
              </a:solidFill>
              <a:latin typeface="Sylfaen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tt-RU" altLang="ru-RU" sz="2800" b="1" dirty="0" smtClean="0">
              <a:solidFill>
                <a:schemeClr val="tx2"/>
              </a:solidFill>
              <a:latin typeface="Sylfaen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tt-RU" altLang="ru-RU" sz="2800" b="1" dirty="0" smtClean="0">
              <a:solidFill>
                <a:schemeClr val="tx2"/>
              </a:solidFill>
              <a:latin typeface="Sylfaen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tt-RU" altLang="ru-RU" sz="2800" b="1" dirty="0" smtClean="0">
              <a:solidFill>
                <a:schemeClr val="tx2"/>
              </a:solidFill>
              <a:latin typeface="Sylfaen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E:\фотки\Рисунок 011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857364"/>
            <a:ext cx="2428891" cy="3571899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5" name="Рисунок 4" descr="F:\Рисунок (2)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3000372"/>
            <a:ext cx="2475558" cy="3537056"/>
          </a:xfrm>
          <a:prstGeom prst="rect">
            <a:avLst/>
          </a:prstGeom>
          <a:noFill/>
          <a:ln w="38100" cmpd="sng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6" name="Рисунок 5" descr="F:\Рисунок (2)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1643050"/>
            <a:ext cx="2786082" cy="2357454"/>
          </a:xfrm>
          <a:prstGeom prst="rect">
            <a:avLst/>
          </a:prstGeom>
          <a:noFill/>
          <a:ln w="38100" cmpd="sng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7" name="Рисунок 6" descr="E:\фотки\Рисунок 004.png"/>
          <p:cNvPicPr/>
          <p:nvPr/>
        </p:nvPicPr>
        <p:blipFill>
          <a:blip r:embed="rId7" cstate="print">
            <a:lum contrast="20000"/>
          </a:blip>
          <a:srcRect/>
          <a:stretch>
            <a:fillRect/>
          </a:stretch>
        </p:blipFill>
        <p:spPr bwMode="auto">
          <a:xfrm rot="10800000">
            <a:off x="3000364" y="4143380"/>
            <a:ext cx="3067058" cy="2571768"/>
          </a:xfrm>
          <a:prstGeom prst="rect">
            <a:avLst/>
          </a:prstGeom>
          <a:noFill/>
          <a:ln w="38100" cmpd="sng">
            <a:solidFill>
              <a:srgbClr val="002060"/>
            </a:solidFill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357158" y="5715016"/>
            <a:ext cx="2500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Фронтовик  </a:t>
            </a:r>
            <a:r>
              <a:rPr lang="ru-RU" sz="2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дуслар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белән  очрашу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57950" y="1785926"/>
            <a:ext cx="25003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Зәйтүнә  апа  Хайруллина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4751722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9090" y="0"/>
            <a:ext cx="917309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4282" y="285728"/>
            <a:ext cx="89297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altLang="ru-RU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Сез үткән  тормыш  юлы-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altLang="ru-RU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тиңдәшсез  батырлык!</a:t>
            </a:r>
          </a:p>
        </p:txBody>
      </p:sp>
      <p:pic>
        <p:nvPicPr>
          <p:cNvPr id="7" name="Рисунок 6" descr="Рисунок 01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28604"/>
            <a:ext cx="1643074" cy="20717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/>
          <p:nvPr/>
        </p:nvPicPr>
        <p:blipFill>
          <a:blip r:embed="rId5" cstate="print"/>
          <a:srcRect l="27317" t="28290" r="49288" b="53516"/>
          <a:stretch>
            <a:fillRect/>
          </a:stretch>
        </p:blipFill>
        <p:spPr bwMode="auto">
          <a:xfrm>
            <a:off x="285720" y="2714620"/>
            <a:ext cx="1857388" cy="23574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7" descr="Сугыш10"/>
          <p:cNvPicPr>
            <a:picLocks noChangeAspect="1" noChangeArrowheads="1"/>
          </p:cNvPicPr>
          <p:nvPr/>
        </p:nvPicPr>
        <p:blipFill>
          <a:blip r:embed="rId6" cstate="print"/>
          <a:srcRect l="23690" t="10020" r="23689"/>
          <a:stretch>
            <a:fillRect/>
          </a:stretch>
        </p:blipFill>
        <p:spPr bwMode="auto">
          <a:xfrm>
            <a:off x="7072330" y="2643182"/>
            <a:ext cx="1873348" cy="22747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E:\роза\Изображение 006.bmp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 flipH="1">
            <a:off x="6893735" y="392885"/>
            <a:ext cx="2214578" cy="18573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" name="Прямоугольник 24"/>
          <p:cNvSpPr/>
          <p:nvPr/>
        </p:nvSpPr>
        <p:spPr>
          <a:xfrm>
            <a:off x="-3357618" y="3071810"/>
            <a:ext cx="2820653" cy="184585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b="1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857488" y="178592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3000364" y="1502688"/>
            <a:ext cx="350046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Минзарипова  Фәүзия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Каримова   Флюрә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Шакирова Тәг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ъзимә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Заһидуллина  Сәвия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Гатиатуллина  Агапия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Туктамышева  Минзифа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Заһидуллина  Галимә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Ганиева  Расиха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Әхмәтсафина Зәйтүнә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Әхмәтвәлиева  Махриҗамал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Сафиуллина  Асиябикә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Корбанова Рабига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Касыймова  Наҗия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Әхмәтҗанова  Асиябикә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Каримуллина  Зөһрәбикә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Фадеева  Аграфена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Гиззатова  Расиха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Хасанова  Мәрзия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Садыкова  Фәүзия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071167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4" cstate="print"/>
          <a:srcRect l="14215" t="70321" r="63595" b="11359"/>
          <a:stretch>
            <a:fillRect/>
          </a:stretch>
        </p:blipFill>
        <p:spPr bwMode="auto">
          <a:xfrm>
            <a:off x="6715140" y="357166"/>
            <a:ext cx="1857388" cy="27860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1" descr="E:\фотки\Рисунок 01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57166"/>
            <a:ext cx="2000264" cy="28003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E:\фотки\Рисунок 012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3714752"/>
            <a:ext cx="2083672" cy="27860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E:\фотки\Рисунок 013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43306" y="285728"/>
            <a:ext cx="1928826" cy="27860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857884" y="4500570"/>
            <a:ext cx="30718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“Барысы да  җиңү  өчен”  дип  армый-талмый  хезмәт  иткән  тыл  ветераннары</a:t>
            </a:r>
            <a:endParaRPr lang="tt-RU" alt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28992" y="3714752"/>
            <a:ext cx="2000264" cy="28407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-68318"/>
            <a:ext cx="9234874" cy="69263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4" y="214290"/>
            <a:ext cx="4505892" cy="27399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286256"/>
            <a:ext cx="56144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Кырык  бернең  ям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ьле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июненд</a:t>
            </a:r>
            <a:r>
              <a:rPr lang="tt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</a:p>
          <a:p>
            <a:r>
              <a:rPr lang="tt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Серле  матур  аяз  таңында.</a:t>
            </a:r>
          </a:p>
          <a:p>
            <a:r>
              <a:rPr lang="tt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“Сугыш” дигән  шомлы </a:t>
            </a:r>
          </a:p>
          <a:p>
            <a:r>
              <a:rPr lang="tt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хәбәр  килә.</a:t>
            </a:r>
          </a:p>
          <a:p>
            <a:r>
              <a:rPr lang="tt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Минем  гүзәл  туган  ягыма.</a:t>
            </a:r>
            <a:endParaRPr lang="ru-RU" sz="2400" b="1" i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C:\Documents and Settings\UserXP\Рабочий стол\zast_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214290"/>
            <a:ext cx="3071834" cy="4290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3602418" y="3000372"/>
            <a:ext cx="554158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Тан  </a:t>
            </a:r>
            <a:r>
              <a:rPr kumimoji="0" lang="tt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җ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иллэре</a:t>
            </a:r>
            <a:endParaRPr kumimoji="0" lang="ru-RU" sz="2400" b="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   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Арыш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башларыннан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  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Чык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бөртеген коеп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искәндә.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   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Тыныч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күңел белән колхозчылар</a:t>
            </a:r>
            <a:endParaRPr kumimoji="0" lang="ru-RU" sz="2400" b="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    </a:t>
            </a:r>
            <a:r>
              <a:rPr lang="ru-RU" sz="24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Җ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ырлый-җырлый эшкә киткәндә</a:t>
            </a:r>
            <a:endParaRPr kumimoji="0" lang="ru-RU" sz="2400" b="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    Кара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диңгез </a:t>
            </a:r>
            <a:r>
              <a:rPr lang="ru-RU" sz="24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стен таң нурлары</a:t>
            </a:r>
            <a:endParaRPr kumimoji="0" lang="ru-RU" sz="2400" b="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    Ал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яктылык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белән япканда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ru-RU" sz="2400" b="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    Фашист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пиратлары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илебезнең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    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Гадел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тынычлыгын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боздылар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040088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10893" cy="68342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4282" y="3571876"/>
            <a:ext cx="413932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Фашист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окупантлары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илебезнең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1710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шәһәрен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70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меңнән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артык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авылын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яндырдылар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җимерделәр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Совет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халкы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дошманны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җиңү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эшләде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Фронттагылар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соңгы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сулышларына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кадәр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көрәштеләр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427" y="642918"/>
            <a:ext cx="4008071" cy="24288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57166"/>
            <a:ext cx="4531713" cy="29844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4" y="3357562"/>
            <a:ext cx="4541541" cy="2748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6186852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512" y="23710"/>
            <a:ext cx="9037716" cy="68342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188640"/>
            <a:ext cx="532859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762000" algn="l"/>
              </a:tabLst>
            </a:pPr>
            <a:r>
              <a:rPr lang="tt-RU" sz="2000" b="1" i="1" spc="-5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Ә авылда. .. Авылда тормыш карт-коры, хатын-кыз, бала-чага кулына күчте. Авылдагы тормыш икенче фронтка әйләнде.</a:t>
            </a:r>
          </a:p>
          <a:p>
            <a:pPr>
              <a:spcAft>
                <a:spcPts val="0"/>
              </a:spcAft>
              <a:tabLst>
                <a:tab pos="762000" algn="l"/>
              </a:tabLst>
            </a:pPr>
            <a:r>
              <a:rPr lang="tt-RU" sz="2000" b="1" i="1" spc="-5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 </a:t>
            </a:r>
            <a:endParaRPr lang="ru-RU" sz="1600" b="1" i="1" dirty="0" smtClean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tabLst>
                <a:tab pos="762000" algn="l"/>
              </a:tabLst>
            </a:pPr>
            <a:r>
              <a:rPr lang="tt-RU" sz="2000" b="1" i="1" spc="-5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Солдат хатыннар! Аларның тормышлары михнәтле, тамаклары ачлы-туклы, күңелләре тулы сагыну иде. Эшенә, ачлыгына  түзәр идең, хатыннарны тол, бала-чагаларны ятим итеп авылга туктаусыз кара печатьле кәгазьләр агылды. </a:t>
            </a:r>
            <a:endParaRPr lang="ru-RU" sz="1600" b="1" i="1" dirty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50" y="3417145"/>
            <a:ext cx="4680520" cy="32094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380258"/>
            <a:ext cx="3314136" cy="248436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43570" y="3357562"/>
            <a:ext cx="3162569" cy="28291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63178572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037716" cy="68342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478634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Хатын-кызларга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үзләренең  ирләрен, абыйларын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әтиләрен  алыштыру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өчен  төрле авыр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ирләр  генә  эшли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ала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торган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һөнәрләргә   өйрәнергә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туры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килгән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Сугыш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елларында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кырларда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алар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трактористлар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комбайнерлар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машинистлар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булып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эшләгәннәр.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Әхмәтвәлиева  Маһриҗамал  апай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яшьлек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гомерен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шундый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кырыс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ирләр эшенә  багышлый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lang="ru-RU" b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     </a:t>
            </a:r>
          </a:p>
        </p:txBody>
      </p:sp>
      <p:pic>
        <p:nvPicPr>
          <p:cNvPr id="6" name="Рисунок 5" descr="E:\фотки\Рисунок 012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285728"/>
            <a:ext cx="2226548" cy="314327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1" descr="http://im7-tub-ru.yandex.net/i?id=144108166-68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3786190"/>
            <a:ext cx="4791079" cy="288148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142" y="11855"/>
            <a:ext cx="9037716" cy="68342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3571876"/>
            <a:ext cx="3895606" cy="28326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643314"/>
            <a:ext cx="4123877" cy="28245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00430" y="357166"/>
            <a:ext cx="507209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Бөек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Ватан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сугышы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чорында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зурлар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беррәттән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тиңдәшсез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батырлыклар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күрсәттеләр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Партизан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отрядларында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көрәштеләр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госпитальдә яралы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сугышчыларга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булыштылар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китаплар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хатлар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укыдылар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Тылда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өлкәннәр  белән  бергә  иген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чәчтеләр, иктеләр, суктылар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терлек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карадылар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1" descr="http://im7-tub-ru.yandex.net/i?id=565983188-08-72&amp;n=21"/>
          <p:cNvPicPr>
            <a:picLocks noChangeAspect="1" noChangeArrowheads="1"/>
          </p:cNvPicPr>
          <p:nvPr/>
        </p:nvPicPr>
        <p:blipFill>
          <a:blip r:embed="rId6" cstate="print"/>
          <a:srcRect l="9276" t="32170" r="11878" b="810"/>
          <a:stretch>
            <a:fillRect/>
          </a:stretch>
        </p:blipFill>
        <p:spPr bwMode="auto">
          <a:xfrm>
            <a:off x="357158" y="428604"/>
            <a:ext cx="2952328" cy="28803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15681154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533</Words>
  <Application>Microsoft Office PowerPoint</Application>
  <PresentationFormat>Экран (4:3)</PresentationFormat>
  <Paragraphs>117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Равиля</cp:lastModifiedBy>
  <cp:revision>25</cp:revision>
  <dcterms:created xsi:type="dcterms:W3CDTF">2014-05-07T16:41:30Z</dcterms:created>
  <dcterms:modified xsi:type="dcterms:W3CDTF">2015-01-19T10:01:18Z</dcterms:modified>
</cp:coreProperties>
</file>